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48" r:id="rId3"/>
    <p:sldId id="349" r:id="rId4"/>
    <p:sldId id="325" r:id="rId5"/>
    <p:sldId id="326" r:id="rId6"/>
    <p:sldId id="293" r:id="rId7"/>
    <p:sldId id="350" r:id="rId8"/>
    <p:sldId id="296" r:id="rId9"/>
    <p:sldId id="343" r:id="rId10"/>
    <p:sldId id="344" r:id="rId11"/>
    <p:sldId id="361" r:id="rId12"/>
    <p:sldId id="347" r:id="rId13"/>
    <p:sldId id="346" r:id="rId14"/>
    <p:sldId id="345" r:id="rId15"/>
    <p:sldId id="351" r:id="rId16"/>
    <p:sldId id="295" r:id="rId17"/>
    <p:sldId id="297" r:id="rId18"/>
    <p:sldId id="301" r:id="rId19"/>
    <p:sldId id="334" r:id="rId20"/>
    <p:sldId id="335" r:id="rId21"/>
    <p:sldId id="362" r:id="rId22"/>
    <p:sldId id="298" r:id="rId23"/>
    <p:sldId id="328" r:id="rId24"/>
    <p:sldId id="339" r:id="rId25"/>
    <p:sldId id="329" r:id="rId26"/>
    <p:sldId id="330" r:id="rId27"/>
    <p:sldId id="363" r:id="rId28"/>
    <p:sldId id="299" r:id="rId29"/>
    <p:sldId id="300" r:id="rId30"/>
    <p:sldId id="353" r:id="rId31"/>
    <p:sldId id="302" r:id="rId32"/>
    <p:sldId id="305" r:id="rId33"/>
    <p:sldId id="307" r:id="rId34"/>
    <p:sldId id="303" r:id="rId35"/>
    <p:sldId id="310" r:id="rId36"/>
    <p:sldId id="304" r:id="rId37"/>
    <p:sldId id="354" r:id="rId38"/>
    <p:sldId id="324" r:id="rId39"/>
    <p:sldId id="306" r:id="rId40"/>
    <p:sldId id="314" r:id="rId41"/>
    <p:sldId id="355" r:id="rId42"/>
    <p:sldId id="336" r:id="rId43"/>
    <p:sldId id="337" r:id="rId44"/>
    <p:sldId id="338" r:id="rId45"/>
    <p:sldId id="323" r:id="rId46"/>
    <p:sldId id="356" r:id="rId47"/>
    <p:sldId id="327" r:id="rId48"/>
    <p:sldId id="322" r:id="rId49"/>
    <p:sldId id="340" r:id="rId50"/>
    <p:sldId id="321" r:id="rId51"/>
    <p:sldId id="341" r:id="rId52"/>
    <p:sldId id="313" r:id="rId53"/>
    <p:sldId id="357" r:id="rId54"/>
    <p:sldId id="312" r:id="rId55"/>
    <p:sldId id="315" r:id="rId56"/>
    <p:sldId id="331" r:id="rId57"/>
    <p:sldId id="316" r:id="rId58"/>
    <p:sldId id="364" r:id="rId59"/>
    <p:sldId id="332" r:id="rId60"/>
    <p:sldId id="317" r:id="rId61"/>
    <p:sldId id="333" r:id="rId62"/>
    <p:sldId id="358" r:id="rId63"/>
    <p:sldId id="319" r:id="rId64"/>
    <p:sldId id="342" r:id="rId65"/>
    <p:sldId id="318" r:id="rId66"/>
    <p:sldId id="359" r:id="rId67"/>
    <p:sldId id="320" r:id="rId68"/>
    <p:sldId id="365" r:id="rId69"/>
    <p:sldId id="360" r:id="rId7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660"/>
  </p:normalViewPr>
  <p:slideViewPr>
    <p:cSldViewPr>
      <p:cViewPr varScale="1">
        <p:scale>
          <a:sx n="86" d="100"/>
          <a:sy n="86" d="100"/>
        </p:scale>
        <p:origin x="-91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9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712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164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97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234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572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6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595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158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395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0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EE30-2D1D-47E3-A256-E855B3DE0052}" type="datetimeFigureOut">
              <a:rPr lang="de-CH" smtClean="0"/>
              <a:t>25.08.2016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4195-F3DD-4D35-B580-6E9B43353F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5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86272"/>
            <a:ext cx="81153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Decision-making </a:t>
            </a:r>
            <a:r>
              <a:rPr lang="en-US" dirty="0"/>
              <a:t>and motivation forecasting system for the 21st century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69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Team motivation:  </a:t>
            </a:r>
            <a:r>
              <a:rPr lang="en-US" b="1" dirty="0" smtClean="0"/>
              <a:t>21 Shared Votes</a:t>
            </a:r>
            <a:endParaRPr lang="de-C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4828"/>
            <a:ext cx="8136904" cy="254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55998"/>
            <a:ext cx="4695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941168"/>
            <a:ext cx="8604448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5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0" y="1844824"/>
            <a:ext cx="81693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745232" y="5661248"/>
            <a:ext cx="7787208" cy="6375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Kandersteg lies </a:t>
            </a:r>
            <a:r>
              <a:rPr lang="en-US" sz="1800" i="1" dirty="0"/>
              <a:t>at an altitude of 1'174 meters, has 1'230 inhabitants and an area of 135 km²</a:t>
            </a:r>
            <a:r>
              <a:rPr lang="de-CH" sz="1800" i="1" dirty="0" smtClean="0"/>
              <a:t>. </a:t>
            </a:r>
            <a:r>
              <a:rPr lang="en-US" sz="1800" i="1" dirty="0"/>
              <a:t>The main tourist destination is Lake Oeschinensee 1'578 m </a:t>
            </a:r>
            <a:r>
              <a:rPr lang="en-US" sz="1800" i="1" dirty="0" smtClean="0"/>
              <a:t>asl.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2492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Navigation:</a:t>
            </a:r>
            <a:r>
              <a:rPr lang="en-US" dirty="0" smtClean="0"/>
              <a:t> First Voting Round</a:t>
            </a:r>
            <a:endParaRPr lang="de-CH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06091"/>
            <a:ext cx="81819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01405"/>
            <a:ext cx="8191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Navigation:</a:t>
            </a:r>
            <a:r>
              <a:rPr lang="en-US" dirty="0" smtClean="0"/>
              <a:t> Second Voting Round</a:t>
            </a:r>
            <a:endParaRPr lang="de-CH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2776"/>
            <a:ext cx="81819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810347"/>
            <a:ext cx="8191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2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Navigation: Third </a:t>
            </a:r>
            <a:r>
              <a:rPr lang="en-US" dirty="0"/>
              <a:t>Voting </a:t>
            </a:r>
            <a:r>
              <a:rPr lang="en-US" dirty="0" smtClean="0"/>
              <a:t>Round</a:t>
            </a:r>
            <a:endParaRPr lang="de-CH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72830"/>
            <a:ext cx="81057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5033"/>
            <a:ext cx="81819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public\kandersteg\Oeschinensee_Unesco_heri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57035" cy="49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Decision-making: </a:t>
            </a:r>
            <a:r>
              <a:rPr lang="en-US" b="1" dirty="0" smtClean="0"/>
              <a:t>Feedback nature</a:t>
            </a:r>
            <a:endParaRPr lang="de-CH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2" y="2086219"/>
            <a:ext cx="3305944" cy="316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2307629"/>
            <a:ext cx="4572000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Decision-making: </a:t>
            </a:r>
            <a:r>
              <a:rPr lang="en-US" b="1" dirty="0" smtClean="0"/>
              <a:t>Iterative nature</a:t>
            </a:r>
            <a:endParaRPr lang="de-CH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28" y="1196752"/>
            <a:ext cx="6402288" cy="48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Decision-making: </a:t>
            </a:r>
            <a:r>
              <a:rPr lang="en-US" b="1" dirty="0" smtClean="0"/>
              <a:t>Parametric nature</a:t>
            </a:r>
            <a:endParaRPr lang="de-CH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1867569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1452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TeamCOOP Parameters: System, Team, Project</a:t>
            </a:r>
            <a:endParaRPr lang="de-CH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68760"/>
            <a:ext cx="56102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846853"/>
            <a:ext cx="8532440" cy="38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Parameters: Setting tables</a:t>
            </a:r>
            <a:endParaRPr lang="de-CH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7" y="1412776"/>
            <a:ext cx="834102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411438"/>
            <a:ext cx="79438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0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Kandersteg</a:t>
            </a:r>
            <a:endParaRPr lang="de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Team motivation: </a:t>
            </a:r>
            <a:r>
              <a:rPr lang="en-US" b="1" dirty="0" smtClean="0"/>
              <a:t>Competence</a:t>
            </a:r>
            <a:r>
              <a:rPr lang="en-US" dirty="0" smtClean="0"/>
              <a:t>, </a:t>
            </a:r>
            <a:r>
              <a:rPr lang="en-US" b="1" dirty="0" smtClean="0"/>
              <a:t>Activity</a:t>
            </a:r>
            <a:r>
              <a:rPr lang="en-US" dirty="0" smtClean="0"/>
              <a:t>, </a:t>
            </a:r>
            <a:r>
              <a:rPr lang="en-US" b="1" dirty="0" smtClean="0"/>
              <a:t>Investment</a:t>
            </a:r>
            <a:endParaRPr lang="de-CH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8788"/>
            <a:ext cx="666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Team: </a:t>
            </a:r>
            <a:r>
              <a:rPr lang="en-US" b="1" dirty="0" smtClean="0"/>
              <a:t>Member table</a:t>
            </a:r>
            <a:endParaRPr lang="de-CH" b="1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0" y="1631444"/>
            <a:ext cx="7993380" cy="16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859882"/>
            <a:ext cx="4514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8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Team: </a:t>
            </a:r>
            <a:r>
              <a:rPr lang="en-US" b="1" dirty="0" smtClean="0"/>
              <a:t>Competency table</a:t>
            </a:r>
            <a:endParaRPr lang="de-CH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666332"/>
            <a:ext cx="7874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739255"/>
            <a:ext cx="43338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</a:t>
            </a:r>
            <a:r>
              <a:rPr lang="en-US" dirty="0" smtClean="0"/>
              <a:t>Team: </a:t>
            </a:r>
            <a:r>
              <a:rPr lang="en-US" b="1" dirty="0" smtClean="0"/>
              <a:t>Activity table</a:t>
            </a:r>
            <a:endParaRPr lang="de-CH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744588"/>
            <a:ext cx="43624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640932"/>
            <a:ext cx="7861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</a:t>
            </a:r>
            <a:r>
              <a:rPr lang="en-US" dirty="0" smtClean="0"/>
              <a:t>Team: </a:t>
            </a:r>
            <a:r>
              <a:rPr lang="en-US" b="1" dirty="0" smtClean="0"/>
              <a:t>Investment table</a:t>
            </a:r>
            <a:endParaRPr lang="de-CH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72816"/>
            <a:ext cx="4343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96483"/>
            <a:ext cx="7839306" cy="89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public\kandersteg\alphorn_2014-0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33" y="1537903"/>
            <a:ext cx="6769935" cy="46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Team motivation:  </a:t>
            </a:r>
            <a:r>
              <a:rPr lang="en-US" b="1" dirty="0" smtClean="0"/>
              <a:t>21 Shared Votes</a:t>
            </a:r>
            <a:endParaRPr lang="de-C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4828"/>
            <a:ext cx="8136904" cy="254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55998"/>
            <a:ext cx="4695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9" y="5100414"/>
            <a:ext cx="77247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Voting: </a:t>
            </a:r>
            <a:r>
              <a:rPr lang="en-US" b="1" dirty="0" smtClean="0"/>
              <a:t>7 degrees of freedom  </a:t>
            </a:r>
            <a:r>
              <a:rPr lang="en-US" dirty="0" smtClean="0"/>
              <a:t>-3  -2  -1  0  +1  +2  +3</a:t>
            </a:r>
            <a:endParaRPr lang="de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876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25938"/>
            <a:ext cx="6134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public\kandersteg\Kandersteg_Aug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2788"/>
            <a:ext cx="7580560" cy="50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8032" y="512732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0" smtClean="0">
                <a:solidFill>
                  <a:schemeClr val="bg1"/>
                </a:solidFill>
              </a:rPr>
              <a:t>KANDERSTEG</a:t>
            </a:r>
            <a:endParaRPr lang="de-CH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4" y="1796032"/>
            <a:ext cx="7816308" cy="45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608400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Navigation dimensions: Better Results, Better Feelings, Better Perspective</a:t>
            </a:r>
            <a:endParaRPr lang="de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8788"/>
            <a:ext cx="666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Navigation OSA-corridor: Objective, Subjective, Absolute </a:t>
            </a:r>
            <a:endParaRPr lang="de-C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7232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848544" y="6084004"/>
            <a:ext cx="768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Optimization </a:t>
            </a:r>
            <a:r>
              <a:rPr lang="en-US" dirty="0"/>
              <a:t>proposal s</a:t>
            </a:r>
            <a:r>
              <a:rPr lang="en-US" dirty="0" smtClean="0"/>
              <a:t>upplements: Analysis, Prognosis, Assessment</a:t>
            </a:r>
            <a:endParaRPr lang="de-C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8788"/>
            <a:ext cx="666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Optimization APA-proposals: Analysis, Prognosis, Assessment</a:t>
            </a:r>
            <a:endParaRPr lang="de-CH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7569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1867569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611560" y="5229200"/>
            <a:ext cx="82089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Proposals: Primary, Secondary, Navigation</a:t>
            </a:r>
          </a:p>
          <a:p>
            <a:pPr algn="ctr"/>
            <a:endParaRPr lang="en-US" sz="800" dirty="0" smtClean="0"/>
          </a:p>
          <a:p>
            <a:r>
              <a:rPr lang="en-US" dirty="0"/>
              <a:t>A key element of the team decision making is the </a:t>
            </a:r>
            <a:r>
              <a:rPr lang="en-US" b="1" dirty="0"/>
              <a:t>quality of optimization proposals </a:t>
            </a:r>
            <a:endParaRPr lang="en-US" b="1" dirty="0" smtClean="0"/>
          </a:p>
          <a:p>
            <a:r>
              <a:rPr lang="en-US" dirty="0" smtClean="0"/>
              <a:t>to improve </a:t>
            </a:r>
            <a:r>
              <a:rPr lang="en-US" dirty="0"/>
              <a:t>the cooperation strategy presented and assessed by </a:t>
            </a:r>
            <a:r>
              <a:rPr lang="en-US" dirty="0" smtClean="0"/>
              <a:t>all team </a:t>
            </a:r>
            <a:r>
              <a:rPr lang="en-US" dirty="0"/>
              <a:t>members.</a:t>
            </a:r>
            <a:endParaRPr lang="de-CH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80920" cy="257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Proposal’s Corrections: First, Second, Third</a:t>
            </a:r>
            <a:endParaRPr lang="de-CH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8788"/>
            <a:ext cx="666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oldenhornhü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700808"/>
            <a:ext cx="748883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Fair Play Teamwork</a:t>
            </a:r>
            <a:endParaRPr lang="de-C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8788"/>
            <a:ext cx="666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7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395536" y="530120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Fair Play Rights: </a:t>
            </a:r>
            <a:r>
              <a:rPr lang="en-US" b="1" dirty="0" smtClean="0"/>
              <a:t>Inform</a:t>
            </a:r>
            <a:r>
              <a:rPr lang="en-US" dirty="0" smtClean="0"/>
              <a:t>, </a:t>
            </a:r>
            <a:r>
              <a:rPr lang="en-US" b="1" dirty="0" smtClean="0"/>
              <a:t>Optimize</a:t>
            </a:r>
            <a:r>
              <a:rPr lang="en-US" dirty="0" smtClean="0"/>
              <a:t>, </a:t>
            </a:r>
            <a:r>
              <a:rPr lang="en-US" b="1" dirty="0" smtClean="0"/>
              <a:t>Navigate</a:t>
            </a:r>
          </a:p>
          <a:p>
            <a:pPr algn="ctr"/>
            <a:endParaRPr lang="en-US" sz="800" dirty="0" smtClean="0"/>
          </a:p>
          <a:p>
            <a:r>
              <a:rPr lang="en-US" dirty="0" smtClean="0"/>
              <a:t>1</a:t>
            </a:r>
            <a:r>
              <a:rPr lang="en-US" dirty="0"/>
              <a:t>. FAIR PLAY RIGHT on the equal sharing of all project information to all team </a:t>
            </a:r>
            <a:r>
              <a:rPr lang="en-US" dirty="0" smtClean="0"/>
              <a:t>members</a:t>
            </a:r>
          </a:p>
          <a:p>
            <a:r>
              <a:rPr lang="en-US" dirty="0"/>
              <a:t>2. FAIR PLAY RIGHT on submission of forecasted proposals </a:t>
            </a:r>
            <a:r>
              <a:rPr lang="en-US" dirty="0" smtClean="0"/>
              <a:t>for teamwork improvement</a:t>
            </a:r>
          </a:p>
          <a:p>
            <a:r>
              <a:rPr lang="en-US" dirty="0"/>
              <a:t>3. FAIR PLAY RIGHT on </a:t>
            </a:r>
            <a:r>
              <a:rPr lang="en-US" dirty="0" smtClean="0"/>
              <a:t>decision-making of team strategy and cooperation</a:t>
            </a:r>
            <a:r>
              <a:rPr lang="de-CH" dirty="0" smtClean="0"/>
              <a:t> </a:t>
            </a:r>
            <a:r>
              <a:rPr lang="en-US" dirty="0" smtClean="0"/>
              <a:t>parameters</a:t>
            </a:r>
            <a:endParaRPr lang="de-C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7529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8" y="1507529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14" y="1258788"/>
            <a:ext cx="4917926" cy="35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276833" y="4725144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Purpose and Goals of ION 21 System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provides </a:t>
            </a:r>
            <a:r>
              <a:rPr lang="en-US" dirty="0"/>
              <a:t>a platform of team decision making that is ethical through a weighted-voting system that enables fair play rules and cooperation </a:t>
            </a:r>
            <a:r>
              <a:rPr lang="en-US" dirty="0" smtClean="0"/>
              <a:t>agreements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improves </a:t>
            </a:r>
            <a:r>
              <a:rPr lang="en-US" dirty="0"/>
              <a:t>workplace atmosphere through reducing interpersonal conflicts and releasing social tensions, leading to better feelings about team </a:t>
            </a:r>
            <a:r>
              <a:rPr lang="en-US" dirty="0" smtClean="0"/>
              <a:t>decisions</a:t>
            </a:r>
          </a:p>
          <a:p>
            <a:pPr marL="342900" indent="-342900">
              <a:buAutoNum type="arabicParenBoth"/>
            </a:pPr>
            <a:r>
              <a:rPr lang="en-US" dirty="0"/>
              <a:t>strengthens interpersonal trust and team spirit amongst team members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26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</a:t>
            </a:r>
            <a:r>
              <a:rPr lang="en-US" b="1" dirty="0" smtClean="0"/>
              <a:t>Portal</a:t>
            </a:r>
            <a:r>
              <a:rPr lang="en-US" dirty="0" smtClean="0"/>
              <a:t>: TeamINFO, TeamOPTI, TeamNAVI</a:t>
            </a:r>
            <a:endParaRPr lang="de-CH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1603375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3375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public\kandersteg\Lötschbergtunnel_Nordpor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</a:t>
            </a:r>
            <a:r>
              <a:rPr lang="en-US" b="1" dirty="0" smtClean="0"/>
              <a:t>Portal</a:t>
            </a:r>
            <a:r>
              <a:rPr lang="en-US" dirty="0" smtClean="0"/>
              <a:t>: TeamINFO process</a:t>
            </a:r>
            <a:endParaRPr lang="de-CH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0446"/>
            <a:ext cx="8496944" cy="39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</a:t>
            </a:r>
            <a:r>
              <a:rPr lang="en-US" b="1" dirty="0" smtClean="0"/>
              <a:t>Portal</a:t>
            </a:r>
            <a:r>
              <a:rPr lang="en-US" dirty="0" smtClean="0"/>
              <a:t>: TeamOPTI process</a:t>
            </a:r>
            <a:endParaRPr lang="de-CH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5" y="1492374"/>
            <a:ext cx="8724213" cy="366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9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</a:t>
            </a:r>
            <a:r>
              <a:rPr lang="en-US" b="1" dirty="0" smtClean="0"/>
              <a:t>Portal</a:t>
            </a:r>
            <a:r>
              <a:rPr lang="en-US" dirty="0" smtClean="0"/>
              <a:t>: TeamNAVI</a:t>
            </a:r>
            <a:r>
              <a:rPr lang="en-US" dirty="0"/>
              <a:t> process</a:t>
            </a:r>
            <a:endParaRPr lang="de-CH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506205"/>
            <a:ext cx="8604448" cy="41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9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</a:t>
            </a:r>
            <a:r>
              <a:rPr lang="en-US" b="1" dirty="0" smtClean="0"/>
              <a:t>Information</a:t>
            </a:r>
            <a:r>
              <a:rPr lang="en-US" dirty="0" smtClean="0"/>
              <a:t>: Base and roots of the Solution tree</a:t>
            </a:r>
            <a:endParaRPr lang="de-CH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public\kandersteg\gasterntal_heimrit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866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</a:t>
            </a:r>
            <a:r>
              <a:rPr lang="en-US" b="1" dirty="0" smtClean="0"/>
              <a:t>Optimization</a:t>
            </a:r>
            <a:r>
              <a:rPr lang="en-US" dirty="0" smtClean="0"/>
              <a:t>: Trunk and branches of the Solution tree</a:t>
            </a:r>
            <a:endParaRPr lang="de-CH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90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1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Primary APA-proposal: Trunk of the </a:t>
            </a:r>
            <a:r>
              <a:rPr lang="en-US" dirty="0"/>
              <a:t>Solution </a:t>
            </a:r>
            <a:r>
              <a:rPr lang="en-US" dirty="0" smtClean="0"/>
              <a:t>tree</a:t>
            </a:r>
            <a:endParaRPr lang="de-C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64" y="1772890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60840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Primary APA-proposal: Strategic analysis, General prognosis, Navigation assessment</a:t>
            </a:r>
            <a:endParaRPr lang="de-CH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63763" cy="432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384175" y="4077072"/>
            <a:ext cx="83756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</a:t>
            </a:r>
            <a:r>
              <a:rPr lang="en-US" dirty="0"/>
              <a:t>21 Decision framework</a:t>
            </a:r>
            <a:r>
              <a:rPr lang="en-US" dirty="0" smtClean="0"/>
              <a:t>:</a:t>
            </a:r>
          </a:p>
          <a:p>
            <a:pPr algn="ctr"/>
            <a:endParaRPr lang="en-US" sz="800" dirty="0"/>
          </a:p>
          <a:p>
            <a:r>
              <a:rPr lang="en-US" b="1" dirty="0"/>
              <a:t>Procedural decision</a:t>
            </a:r>
            <a:r>
              <a:rPr lang="en-US" dirty="0"/>
              <a:t> (directives) - autonomous control according to a relevant directive, for example driver's activity in accordance with traffic rules. 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b="1" dirty="0"/>
              <a:t>Operational decision</a:t>
            </a:r>
            <a:r>
              <a:rPr lang="en-US" dirty="0"/>
              <a:t> (consensus) - working meeting to cope with current challenges, with discussion to find a consensus, e.g. coordination of daily activities. 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b="1" dirty="0"/>
              <a:t>Strategical decision</a:t>
            </a:r>
            <a:r>
              <a:rPr lang="en-US" dirty="0"/>
              <a:t> (prognoses) - optimizing of the cooperation strategy based on forecasted proposals, for example setting of cooperation parameters. </a:t>
            </a:r>
            <a:endParaRPr lang="de-C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72816"/>
            <a:ext cx="83756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Secondary APA-proposals: Branches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Solution </a:t>
            </a:r>
            <a:r>
              <a:rPr lang="en-US" dirty="0" smtClean="0"/>
              <a:t>tree</a:t>
            </a:r>
            <a:endParaRPr lang="de-CH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64" y="1772890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6084004"/>
            <a:ext cx="8170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Secondary APA-proposals: Economical analysis, Specific prognosis, Local assessment</a:t>
            </a:r>
            <a:endParaRPr lang="de-CH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7359"/>
            <a:ext cx="8170850" cy="432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7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Competency Votes Sharing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64" y="1772890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public\kandersteg\Daubense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39341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</a:t>
            </a:r>
            <a:r>
              <a:rPr lang="en-US" b="1" dirty="0" smtClean="0"/>
              <a:t>Navigation</a:t>
            </a:r>
            <a:r>
              <a:rPr lang="en-US" dirty="0" smtClean="0"/>
              <a:t> : 1</a:t>
            </a:r>
            <a:r>
              <a:rPr lang="en-US" baseline="30000" dirty="0" smtClean="0"/>
              <a:t>st</a:t>
            </a:r>
            <a:r>
              <a:rPr lang="en-US" dirty="0" smtClean="0"/>
              <a:t> + 2</a:t>
            </a:r>
            <a:r>
              <a:rPr lang="en-US" baseline="30000" dirty="0" smtClean="0"/>
              <a:t>nd</a:t>
            </a:r>
            <a:r>
              <a:rPr lang="en-US" dirty="0" smtClean="0"/>
              <a:t> + 3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Voting </a:t>
            </a:r>
            <a:r>
              <a:rPr lang="en-US" dirty="0" smtClean="0"/>
              <a:t>Round</a:t>
            </a:r>
            <a:endParaRPr lang="de-CH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5714"/>
            <a:ext cx="3744416" cy="344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67" y="1925714"/>
            <a:ext cx="4739652" cy="3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Navigation:</a:t>
            </a:r>
            <a:r>
              <a:rPr lang="en-US" dirty="0" smtClean="0"/>
              <a:t> First Voting Round</a:t>
            </a:r>
            <a:endParaRPr lang="de-CH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1772890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Navigation:</a:t>
            </a:r>
            <a:r>
              <a:rPr lang="en-US" dirty="0" smtClean="0"/>
              <a:t> First Voting Round</a:t>
            </a:r>
            <a:endParaRPr lang="de-CH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06091"/>
            <a:ext cx="81819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01405"/>
            <a:ext cx="8191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public\kandersteg\paragli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37" y="1616801"/>
            <a:ext cx="6363308" cy="47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Navigation:</a:t>
            </a:r>
            <a:r>
              <a:rPr lang="en-US" dirty="0" smtClean="0"/>
              <a:t> Second Voting Round</a:t>
            </a:r>
            <a:endParaRPr lang="de-CH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1772890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</a:t>
            </a:r>
            <a:r>
              <a:rPr lang="en-US" dirty="0"/>
              <a:t> Navigation:</a:t>
            </a:r>
            <a:r>
              <a:rPr lang="en-US" dirty="0" smtClean="0"/>
              <a:t> Second Voting Round</a:t>
            </a:r>
            <a:endParaRPr lang="de-CH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2776"/>
            <a:ext cx="81819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810347"/>
            <a:ext cx="8191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Team Processes: Information, Optimization, Navigation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8788"/>
            <a:ext cx="666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Navigation: Third </a:t>
            </a:r>
            <a:r>
              <a:rPr lang="en-US" dirty="0"/>
              <a:t>Voting </a:t>
            </a:r>
            <a:r>
              <a:rPr lang="en-US" dirty="0" smtClean="0"/>
              <a:t>Round</a:t>
            </a:r>
            <a:endParaRPr lang="de-CH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90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6" y="1607790"/>
            <a:ext cx="4324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Navigation: Third </a:t>
            </a:r>
            <a:r>
              <a:rPr lang="en-US" dirty="0"/>
              <a:t>Voting </a:t>
            </a:r>
            <a:r>
              <a:rPr lang="en-US" dirty="0" smtClean="0"/>
              <a:t>Round</a:t>
            </a:r>
            <a:endParaRPr lang="de-CH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72830"/>
            <a:ext cx="81057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5033"/>
            <a:ext cx="81819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public\kandersteg\Gemmibahn_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60840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Navigation APA-proposal: Ecological analysis, Parametric prognosis, Global assessment</a:t>
            </a:r>
            <a:endParaRPr lang="de-CH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2910"/>
            <a:ext cx="8177936" cy="420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530120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Navigation Prognosis: Key parameters,  Forecasted values, Tolerance intervals</a:t>
            </a:r>
          </a:p>
          <a:p>
            <a:pPr algn="ctr"/>
            <a:endParaRPr lang="en-US" sz="800" dirty="0" smtClean="0"/>
          </a:p>
          <a:p>
            <a:r>
              <a:rPr lang="en-US" dirty="0"/>
              <a:t>The </a:t>
            </a:r>
            <a:r>
              <a:rPr lang="en-US" b="1" dirty="0"/>
              <a:t>comparison of real a forecasted development </a:t>
            </a:r>
            <a:r>
              <a:rPr lang="en-US" dirty="0"/>
              <a:t>in time intervals extending by a geometric progression (in 1, 2, 4, 8 … days/months/years) allows to set STOP state and realize another </a:t>
            </a:r>
            <a:r>
              <a:rPr lang="en-US" dirty="0" smtClean="0"/>
              <a:t>variant or correct the </a:t>
            </a:r>
            <a:r>
              <a:rPr lang="en-US" b="1" dirty="0" smtClean="0"/>
              <a:t>navigation prognosis published openly</a:t>
            </a:r>
            <a:r>
              <a:rPr lang="en-US" dirty="0" smtClean="0"/>
              <a:t>. </a:t>
            </a:r>
            <a:endParaRPr lang="de-CH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8" y="1412776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100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4797152"/>
            <a:ext cx="82809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Realization: </a:t>
            </a:r>
            <a:r>
              <a:rPr lang="en-US" b="1" dirty="0" smtClean="0"/>
              <a:t>Implementation team </a:t>
            </a:r>
            <a:r>
              <a:rPr lang="en-US" dirty="0" smtClean="0"/>
              <a:t>and </a:t>
            </a:r>
            <a:r>
              <a:rPr lang="en-US" b="1" dirty="0" smtClean="0"/>
              <a:t>Inspection team</a:t>
            </a:r>
          </a:p>
          <a:p>
            <a:endParaRPr lang="en-US" sz="800" b="1" dirty="0"/>
          </a:p>
          <a:p>
            <a:r>
              <a:rPr lang="en-US" dirty="0" smtClean="0"/>
              <a:t>The realization of Navigation proposal variant ensures </a:t>
            </a:r>
            <a:r>
              <a:rPr lang="en-US" b="1" dirty="0" smtClean="0"/>
              <a:t>Implementation team </a:t>
            </a:r>
            <a:r>
              <a:rPr lang="en-US" dirty="0"/>
              <a:t>consisting of </a:t>
            </a:r>
            <a:r>
              <a:rPr lang="en-US" dirty="0" smtClean="0"/>
              <a:t>experts that have supported it and received </a:t>
            </a:r>
            <a:r>
              <a:rPr lang="en-US" dirty="0"/>
              <a:t>the most Competency </a:t>
            </a:r>
            <a:r>
              <a:rPr lang="en-US" dirty="0" smtClean="0"/>
              <a:t>votes.</a:t>
            </a:r>
          </a:p>
          <a:p>
            <a:endParaRPr lang="en-US" sz="800" dirty="0" smtClean="0"/>
          </a:p>
          <a:p>
            <a:r>
              <a:rPr lang="en-US" b="1" dirty="0" smtClean="0"/>
              <a:t>Inspection team</a:t>
            </a:r>
            <a:r>
              <a:rPr lang="en-US" dirty="0"/>
              <a:t> may be </a:t>
            </a:r>
            <a:r>
              <a:rPr lang="en-US" dirty="0" smtClean="0"/>
              <a:t>formed from team members, who have supported the second alternative variant and received the most shared Competency votes.</a:t>
            </a:r>
            <a:endParaRPr lang="de-CH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556792"/>
            <a:ext cx="59340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public\kandersteg\Homang_from_First,_Niessen_at_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8502"/>
            <a:ext cx="7560840" cy="50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</a:t>
            </a:r>
            <a:r>
              <a:rPr lang="en-US" dirty="0" smtClean="0"/>
              <a:t>21 Hierarchy</a:t>
            </a:r>
            <a:endParaRPr lang="de-CH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08" y="1478280"/>
            <a:ext cx="4549140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956615"/>
            <a:ext cx="8892480" cy="148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395536" y="2060848"/>
            <a:ext cx="82809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ION </a:t>
            </a:r>
            <a:r>
              <a:rPr lang="en-US" sz="2400" b="1" dirty="0" smtClean="0"/>
              <a:t>21 Boss Safeguard Rules</a:t>
            </a:r>
          </a:p>
          <a:p>
            <a:pPr algn="ctr"/>
            <a:endParaRPr lang="en-US" sz="2400" b="1" dirty="0" smtClean="0"/>
          </a:p>
          <a:p>
            <a:endParaRPr lang="en-US" sz="800" b="1" dirty="0"/>
          </a:p>
          <a:p>
            <a:r>
              <a:rPr lang="en-US" dirty="0" smtClean="0"/>
              <a:t>ION 21 Introducing, Testing and Implementation in an existing running company</a:t>
            </a:r>
          </a:p>
          <a:p>
            <a:r>
              <a:rPr lang="en-US" dirty="0" smtClean="0"/>
              <a:t>can be conditioned by deployment of the following </a:t>
            </a:r>
            <a:r>
              <a:rPr lang="en-US" b="1" dirty="0" smtClean="0"/>
              <a:t>3 Safeguards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i="1" dirty="0" smtClean="0"/>
              <a:t>1</a:t>
            </a:r>
            <a:r>
              <a:rPr lang="en-US" i="1" baseline="30000" dirty="0" smtClean="0"/>
              <a:t>st</a:t>
            </a:r>
            <a:r>
              <a:rPr lang="en-US" i="1" dirty="0" smtClean="0"/>
              <a:t> </a:t>
            </a:r>
            <a:r>
              <a:rPr lang="en-US" i="1" dirty="0"/>
              <a:t>s</a:t>
            </a:r>
            <a:r>
              <a:rPr lang="en-US" i="1" dirty="0" smtClean="0"/>
              <a:t>afeguard rule</a:t>
            </a:r>
            <a:r>
              <a:rPr lang="en-US" dirty="0" smtClean="0"/>
              <a:t>:  </a:t>
            </a:r>
            <a:r>
              <a:rPr lang="en-US" b="1" dirty="0" smtClean="0"/>
              <a:t>Boss Veto Right </a:t>
            </a:r>
            <a:r>
              <a:rPr lang="en-US" dirty="0" smtClean="0"/>
              <a:t>– based on a proper explanation the submitted optimization proposal can be banned by the current Head (Boss, CEO)</a:t>
            </a:r>
          </a:p>
          <a:p>
            <a:endParaRPr lang="en-US" dirty="0"/>
          </a:p>
          <a:p>
            <a:r>
              <a:rPr lang="en-US" i="1" dirty="0" smtClean="0"/>
              <a:t>2</a:t>
            </a:r>
            <a:r>
              <a:rPr lang="en-US" i="1" baseline="30000" dirty="0" smtClean="0"/>
              <a:t>nd</a:t>
            </a:r>
            <a:r>
              <a:rPr lang="en-US" i="1" dirty="0" smtClean="0"/>
              <a:t>  </a:t>
            </a:r>
            <a:r>
              <a:rPr lang="en-US" i="1" dirty="0"/>
              <a:t>safeguard rule</a:t>
            </a:r>
            <a:r>
              <a:rPr lang="en-US" dirty="0"/>
              <a:t>:  </a:t>
            </a:r>
            <a:r>
              <a:rPr lang="en-US" b="1" dirty="0"/>
              <a:t>Boss </a:t>
            </a:r>
            <a:r>
              <a:rPr lang="en-US" b="1" dirty="0" smtClean="0"/>
              <a:t>Income </a:t>
            </a:r>
            <a:r>
              <a:rPr lang="en-US" b="1" dirty="0"/>
              <a:t>Right </a:t>
            </a:r>
            <a:r>
              <a:rPr lang="en-US" dirty="0" smtClean="0"/>
              <a:t>– the Better Results dimension of teamwork has to generate better financial income for each team member than the previous state</a:t>
            </a:r>
          </a:p>
          <a:p>
            <a:endParaRPr lang="en-US" dirty="0"/>
          </a:p>
          <a:p>
            <a:r>
              <a:rPr lang="en-US" i="1" dirty="0" smtClean="0"/>
              <a:t>3</a:t>
            </a:r>
            <a:r>
              <a:rPr lang="en-US" i="1" baseline="30000" dirty="0" smtClean="0"/>
              <a:t>rd</a:t>
            </a:r>
            <a:r>
              <a:rPr lang="en-US" i="1" dirty="0" smtClean="0"/>
              <a:t> safeguard </a:t>
            </a:r>
            <a:r>
              <a:rPr lang="en-US" i="1" dirty="0"/>
              <a:t>rule</a:t>
            </a:r>
            <a:r>
              <a:rPr lang="en-US" dirty="0"/>
              <a:t>:  </a:t>
            </a:r>
            <a:r>
              <a:rPr lang="en-US" b="1" dirty="0"/>
              <a:t>Boss </a:t>
            </a:r>
            <a:r>
              <a:rPr lang="en-US" b="1" dirty="0" smtClean="0"/>
              <a:t>Stop Right </a:t>
            </a:r>
            <a:r>
              <a:rPr lang="en-US" dirty="0" smtClean="0"/>
              <a:t>– </a:t>
            </a:r>
            <a:r>
              <a:rPr lang="en-US" dirty="0"/>
              <a:t>in case of permanent </a:t>
            </a:r>
            <a:r>
              <a:rPr lang="en-US" dirty="0" smtClean="0"/>
              <a:t>deviations </a:t>
            </a:r>
            <a:r>
              <a:rPr lang="en-US" dirty="0"/>
              <a:t>from the </a:t>
            </a:r>
            <a:r>
              <a:rPr lang="en-US" dirty="0" smtClean="0"/>
              <a:t>ION 21 navigation corridor </a:t>
            </a:r>
            <a:r>
              <a:rPr lang="en-US" dirty="0"/>
              <a:t>the Stop State </a:t>
            </a:r>
            <a:r>
              <a:rPr lang="en-US" dirty="0" smtClean="0"/>
              <a:t>can be declared by the current Head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09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public\kandersteg\alpabfah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39341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8208913" cy="448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Decision-making procedure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558311" cy="38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b="1" dirty="0" smtClean="0">
                <a:solidFill>
                  <a:schemeClr val="accent4"/>
                </a:solidFill>
              </a:rPr>
              <a:t>       ION 21        </a:t>
            </a:r>
            <a:r>
              <a:rPr lang="de-CH" sz="1000" b="1" dirty="0" smtClean="0">
                <a:solidFill>
                  <a:schemeClr val="accent4"/>
                </a:solidFill>
              </a:rPr>
              <a:t>  </a:t>
            </a:r>
            <a:r>
              <a:rPr lang="de-CH" sz="3200" b="1" dirty="0" smtClean="0">
                <a:solidFill>
                  <a:schemeClr val="accent4"/>
                </a:solidFill>
              </a:rPr>
              <a:t>Team</a:t>
            </a:r>
            <a:r>
              <a:rPr lang="de-CH" sz="2800" b="1" dirty="0" smtClean="0">
                <a:solidFill>
                  <a:schemeClr val="accent4"/>
                </a:solidFill>
              </a:rPr>
              <a:t>          System          Portal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419872" y="548680"/>
            <a:ext cx="57606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5148064" y="54868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7020272" y="548680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9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4568" y="6084004"/>
            <a:ext cx="68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ION 21 Navigation process</a:t>
            </a:r>
            <a:endParaRPr lang="de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4" y="1268760"/>
            <a:ext cx="7667615" cy="254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57133"/>
            <a:ext cx="7382866" cy="209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Bildschirmpräsentation (4:3)</PresentationFormat>
  <Paragraphs>158</Paragraphs>
  <Slides>69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0" baseType="lpstr">
      <vt:lpstr>Larissa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Kandersteg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  <vt:lpstr>       ION 21          Team          System          Portal</vt:lpstr>
    </vt:vector>
  </TitlesOfParts>
  <Company>Boss Info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KANDERSTEG</dc:title>
  <dc:creator>Darko Hauswirth</dc:creator>
  <cp:lastModifiedBy>Darko Hauswirth</cp:lastModifiedBy>
  <cp:revision>104</cp:revision>
  <dcterms:created xsi:type="dcterms:W3CDTF">2016-04-30T20:08:15Z</dcterms:created>
  <dcterms:modified xsi:type="dcterms:W3CDTF">2016-08-25T09:25:51Z</dcterms:modified>
</cp:coreProperties>
</file>